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70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Arial Unicode MS" panose="020B0604020202020204" pitchFamily="34" charset="-128"/>
      <p:regular r:id="rId11"/>
    </p:embeddedFont>
    <p:embeddedFont>
      <p:font typeface="Berlin Sans FB Demi" panose="020E0802020502020306" pitchFamily="34" charset="0"/>
      <p:bold r:id="rId12"/>
    </p:embeddedFon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Gill Sans MT" panose="020B0502020104020203" pitchFamily="34" charset="0"/>
      <p:regular r:id="rId17"/>
      <p:bold r:id="rId18"/>
      <p:italic r:id="rId19"/>
      <p:boldItalic r:id="rId20"/>
    </p:embeddedFont>
    <p:embeddedFont>
      <p:font typeface="Montserrat" panose="00000500000000000000" pitchFamily="2" charset="0"/>
      <p:regular r:id="rId21"/>
      <p:bold r:id="rId22"/>
    </p:embeddedFont>
    <p:embeddedFont>
      <p:font typeface="Montserrat Bold" panose="00000800000000000000" pitchFamily="2" charset="0"/>
      <p:bold r:id="rId23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8" d="100"/>
          <a:sy n="68" d="100"/>
        </p:scale>
        <p:origin x="643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font" Target="fonts/font13.fntdata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font" Target="fonts/font12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144548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01335" y="962758"/>
            <a:ext cx="10364488" cy="3049717"/>
          </a:xfrm>
        </p:spPr>
        <p:txBody>
          <a:bodyPr bIns="0" anchor="b">
            <a:normAutofit/>
          </a:bodyPr>
          <a:lstStyle>
            <a:lvl1pPr algn="l">
              <a:defRPr sz="792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901336" y="4237446"/>
            <a:ext cx="10364486" cy="1173145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2160" b="0" cap="all" baseline="0">
                <a:solidFill>
                  <a:schemeClr val="tx1"/>
                </a:solidFill>
              </a:defRPr>
            </a:lvl1pPr>
            <a:lvl2pPr marL="548640" indent="0" algn="ctr">
              <a:buNone/>
              <a:defRPr sz="216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99801" y="395169"/>
            <a:ext cx="5968698" cy="37104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725197" y="958767"/>
            <a:ext cx="973223" cy="604294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901336" y="4234250"/>
            <a:ext cx="1036448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7159954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smtClean="0"/>
              <a:t>1/24/2025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t>‹Nº›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744675" y="2216506"/>
            <a:ext cx="1152902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1202542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326933" y="958768"/>
            <a:ext cx="1938890" cy="5591867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733606" y="958768"/>
            <a:ext cx="9394596" cy="5591867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1326933" y="958768"/>
            <a:ext cx="0" cy="5591867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0422446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816735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572047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116769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312539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33928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319987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699683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891457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744675" y="2216506"/>
            <a:ext cx="1152902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7161133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45087" y="2107356"/>
            <a:ext cx="10371785" cy="2265540"/>
          </a:xfrm>
        </p:spPr>
        <p:txBody>
          <a:bodyPr anchor="b">
            <a:normAutofit/>
          </a:bodyPr>
          <a:lstStyle>
            <a:lvl1pPr algn="l">
              <a:defRPr sz="432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45087" y="4567435"/>
            <a:ext cx="10356535" cy="1215515"/>
          </a:xfrm>
        </p:spPr>
        <p:txBody>
          <a:bodyPr tIns="91440">
            <a:normAutofit/>
          </a:bodyPr>
          <a:lstStyle>
            <a:lvl1pPr marL="0" indent="0" algn="l">
              <a:buNone/>
              <a:defRPr sz="2160">
                <a:solidFill>
                  <a:schemeClr val="tx1"/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745087" y="4565982"/>
            <a:ext cx="10356535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7391262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9061" y="965867"/>
            <a:ext cx="11526762" cy="1271166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736797" y="2413054"/>
            <a:ext cx="5574182" cy="4138314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696525" y="2420812"/>
            <a:ext cx="5574182" cy="4129824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smtClean="0"/>
              <a:t>1/24/2025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t>‹Nº›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744675" y="2216506"/>
            <a:ext cx="1152902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9158759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6630" y="964996"/>
            <a:ext cx="11529193" cy="126758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36629" y="2423459"/>
            <a:ext cx="5574182" cy="962332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640" b="0" cap="all" baseline="0">
                <a:solidFill>
                  <a:schemeClr val="accent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736629" y="3389124"/>
            <a:ext cx="5574182" cy="317334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694835" y="2427604"/>
            <a:ext cx="5574182" cy="962684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640" b="0" cap="all" baseline="0">
                <a:solidFill>
                  <a:schemeClr val="accent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694835" y="3385790"/>
            <a:ext cx="5574182" cy="3164845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1/24/2025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744675" y="2216506"/>
            <a:ext cx="1152902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0658988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1/24/2025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744675" y="2216506"/>
            <a:ext cx="1152902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0879095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1/24/2025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4611960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3606" y="958768"/>
            <a:ext cx="3927719" cy="2696540"/>
          </a:xfrm>
        </p:spPr>
        <p:txBody>
          <a:bodyPr anchor="b">
            <a:normAutofit/>
          </a:bodyPr>
          <a:lstStyle>
            <a:lvl1pPr algn="l">
              <a:defRPr sz="288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52457" y="958769"/>
            <a:ext cx="7214964" cy="5590591"/>
          </a:xfrm>
        </p:spPr>
        <p:txBody>
          <a:bodyPr anchor="ctr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33606" y="3846590"/>
            <a:ext cx="3930016" cy="2697817"/>
          </a:xfrm>
        </p:spPr>
        <p:txBody>
          <a:bodyPr/>
          <a:lstStyle>
            <a:lvl1pPr marL="0" indent="0" algn="l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1/24/2025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‹Nº›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737936" y="3846589"/>
            <a:ext cx="3923388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9752310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8972865" y="578605"/>
            <a:ext cx="4889440" cy="617892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41447" y="1355416"/>
            <a:ext cx="6638794" cy="2196701"/>
          </a:xfrm>
        </p:spPr>
        <p:txBody>
          <a:bodyPr anchor="b">
            <a:normAutofit/>
          </a:bodyPr>
          <a:lstStyle>
            <a:lvl1pPr>
              <a:defRPr sz="384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749268" y="1347051"/>
            <a:ext cx="3349405" cy="4639592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40395" y="3775191"/>
            <a:ext cx="6629285" cy="2404490"/>
          </a:xfrm>
        </p:spPr>
        <p:txBody>
          <a:bodyPr>
            <a:normAutofit/>
          </a:bodyPr>
          <a:lstStyle>
            <a:lvl1pPr marL="0" indent="0" algn="l">
              <a:buNone/>
              <a:defRPr sz="216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736859" y="6563828"/>
            <a:ext cx="6632821" cy="384148"/>
          </a:xfrm>
        </p:spPr>
        <p:txBody>
          <a:bodyPr/>
          <a:lstStyle>
            <a:lvl1pPr algn="l">
              <a:defRPr/>
            </a:lvl1pPr>
          </a:lstStyle>
          <a:p>
            <a:fld id="{B61BEF0D-F0BB-DE4B-95CE-6DB70DBA9567}" type="datetimeFigureOut">
              <a:rPr lang="en-US" smtClean="0"/>
              <a:pPr/>
              <a:t>1/24/2025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736858" y="382369"/>
            <a:ext cx="6649205" cy="38511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736859" y="3772326"/>
            <a:ext cx="663282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9954120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jp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423372"/>
            <a:ext cx="14630400" cy="4927129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7351776"/>
            <a:ext cx="14630400" cy="89154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41895" y="965423"/>
            <a:ext cx="11523930" cy="125908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41895" y="2418879"/>
            <a:ext cx="11523930" cy="41407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064966" y="396445"/>
            <a:ext cx="4200858" cy="3710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1/24/2025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741895" y="395169"/>
            <a:ext cx="7126603" cy="3710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76073" y="958767"/>
            <a:ext cx="973223" cy="60429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336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7354096"/>
            <a:ext cx="146304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00314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  <p:sldLayoutId id="2147483720" r:id="rId12"/>
    <p:sldLayoutId id="2147483721" r:id="rId13"/>
    <p:sldLayoutId id="2147483722" r:id="rId14"/>
    <p:sldLayoutId id="2147483723" r:id="rId15"/>
    <p:sldLayoutId id="2147483724" r:id="rId16"/>
    <p:sldLayoutId id="2147483725" r:id="rId17"/>
    <p:sldLayoutId id="2147483726" r:id="rId18"/>
    <p:sldLayoutId id="2147483727" r:id="rId19"/>
  </p:sldLayoutIdLst>
  <p:hf sldNum="0" hdr="0" ftr="0" dt="0"/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384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120000"/>
        </a:lnSpc>
        <a:spcBef>
          <a:spcPts val="12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4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120000"/>
        </a:lnSpc>
        <a:spcBef>
          <a:spcPts val="6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16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120000"/>
        </a:lnSpc>
        <a:spcBef>
          <a:spcPts val="6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92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120000"/>
        </a:lnSpc>
        <a:spcBef>
          <a:spcPts val="6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8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120000"/>
        </a:lnSpc>
        <a:spcBef>
          <a:spcPts val="6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4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120000"/>
        </a:lnSpc>
        <a:spcBef>
          <a:spcPts val="6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4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120000"/>
        </a:lnSpc>
        <a:spcBef>
          <a:spcPts val="6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4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120000"/>
        </a:lnSpc>
        <a:spcBef>
          <a:spcPts val="6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4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120000"/>
        </a:lnSpc>
        <a:spcBef>
          <a:spcPts val="6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4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58309" y="517398"/>
            <a:ext cx="7121335" cy="52625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7700"/>
              </a:lnSpc>
              <a:buNone/>
            </a:pPr>
            <a:r>
              <a:rPr lang="en-US" sz="6150" b="1" dirty="0">
                <a:solidFill>
                  <a:srgbClr val="7068F4"/>
                </a:solidFill>
                <a:latin typeface="Berlin Sans FB Demi" panose="020E0802020502020306" pitchFamily="34" charset="0"/>
                <a:ea typeface="Barlow Bold" pitchFamily="34" charset="-122"/>
                <a:cs typeface="Barlow Bold" pitchFamily="34" charset="-120"/>
              </a:rPr>
              <a:t>Educación Financiera y Matemática Aplicada a Emprendimientos</a:t>
            </a:r>
            <a:endParaRPr lang="en-US" sz="6150" dirty="0">
              <a:latin typeface="Berlin Sans FB Demi" panose="020E0802020502020306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882486" y="5758754"/>
            <a:ext cx="11275647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La </a:t>
            </a:r>
            <a:r>
              <a:rPr lang="en-US" sz="1700" dirty="0" err="1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educación</a:t>
            </a: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financiera y la matemática aplicada pueden impulsar el éxito de su emprendimiento. </a:t>
            </a:r>
          </a:p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El </a:t>
            </a:r>
            <a:r>
              <a:rPr lang="en-US" sz="1700" dirty="0" err="1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manejo</a:t>
            </a: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sobre conceptos clave como interés simple, interés compuesto y ejemplos prácticos.</a:t>
            </a:r>
            <a:endParaRPr lang="en-US" sz="1700" dirty="0"/>
          </a:p>
        </p:txBody>
      </p:sp>
      <p:sp>
        <p:nvSpPr>
          <p:cNvPr id="5" name="Shape 2"/>
          <p:cNvSpPr/>
          <p:nvPr/>
        </p:nvSpPr>
        <p:spPr>
          <a:xfrm>
            <a:off x="758309" y="6886218"/>
            <a:ext cx="346591" cy="346591"/>
          </a:xfrm>
          <a:prstGeom prst="roundRect">
            <a:avLst>
              <a:gd name="adj" fmla="val 26380043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929" y="6893838"/>
            <a:ext cx="331351" cy="33135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230625" y="6870025"/>
            <a:ext cx="4831507" cy="3792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100" b="1" dirty="0" err="1">
                <a:solidFill>
                  <a:srgbClr val="272525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Profe</a:t>
            </a:r>
            <a:r>
              <a:rPr lang="en-US" sz="2100" b="1" dirty="0">
                <a:solidFill>
                  <a:srgbClr val="272525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: Irvin Evar Miranda Navia</a:t>
            </a:r>
            <a:endParaRPr lang="en-US" sz="2100" dirty="0"/>
          </a:p>
        </p:txBody>
      </p:sp>
      <p:pic>
        <p:nvPicPr>
          <p:cNvPr id="1026" name="Picture 2" descr="educacion-finaiciera-300x200">
            <a:extLst>
              <a:ext uri="{FF2B5EF4-FFF2-40B4-BE49-F238E27FC236}">
                <a16:creationId xmlns:a16="http://schemas.microsoft.com/office/drawing/2014/main" id="{B052E55C-0A6F-4906-9B82-81333FFBC4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6183" y="1100667"/>
            <a:ext cx="6644217" cy="4429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880711"/>
            <a:ext cx="131137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ea typeface="Barlow Bold" pitchFamily="34" charset="-122"/>
                <a:cs typeface="Barlow Bold" pitchFamily="34" charset="-120"/>
              </a:rPr>
              <a:t>Matemática Financiera para Emprendimientos Productivos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3847624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7068F4"/>
                </a:solidFill>
                <a:ea typeface="Barlow Bold" pitchFamily="34" charset="-122"/>
                <a:cs typeface="Barlow Bold" pitchFamily="34" charset="-120"/>
              </a:rPr>
              <a:t>Fundamentos Clave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58309" y="4420433"/>
            <a:ext cx="4018359" cy="1733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ea typeface="Montserrat" pitchFamily="34" charset="-122"/>
                <a:cs typeface="Montserrat" pitchFamily="34" charset="-120"/>
              </a:rPr>
              <a:t>Entender los conceptos básicos de la matemática financiera, como flujos de caja, tasas de interés y valor presente, es esencial para tomar decisiones informadas.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5312926" y="3847624"/>
            <a:ext cx="3022521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7068F4"/>
                </a:solidFill>
                <a:ea typeface="Barlow Bold" pitchFamily="34" charset="-122"/>
                <a:cs typeface="Barlow Bold" pitchFamily="34" charset="-120"/>
              </a:rPr>
              <a:t>Análisis de Rentabilidad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12926" y="4420433"/>
            <a:ext cx="4018359" cy="1733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ea typeface="Montserrat" pitchFamily="34" charset="-122"/>
                <a:cs typeface="Montserrat" pitchFamily="34" charset="-120"/>
              </a:rPr>
              <a:t>Aplicar la matemática financiera permite evaluar la viabilidad y rentabilidad de los proyectos empresariales, identificando oportunidades de mejora.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9867543" y="3847624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7068F4"/>
                </a:solidFill>
                <a:ea typeface="Barlow Bold" pitchFamily="34" charset="-122"/>
                <a:cs typeface="Barlow Bold" pitchFamily="34" charset="-120"/>
              </a:rPr>
              <a:t>Toma de Decisiones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67543" y="4420433"/>
            <a:ext cx="4018359" cy="1733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ea typeface="Montserrat" pitchFamily="34" charset="-122"/>
                <a:cs typeface="Montserrat" pitchFamily="34" charset="-120"/>
              </a:rPr>
              <a:t>Contar con habilidades en matemática financiera facilita la toma de decisiones estratégicas, como inversiones, financiamiento y proyecciones.</a:t>
            </a:r>
            <a:endParaRPr lang="en-US" sz="17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739422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1008221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ea typeface="Barlow Bold" pitchFamily="34" charset="-122"/>
                <a:cs typeface="Barlow Bold" pitchFamily="34" charset="-120"/>
              </a:rPr>
              <a:t>Interés Simple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58309" y="2045851"/>
            <a:ext cx="3705463" cy="2306122"/>
          </a:xfrm>
          <a:prstGeom prst="roundRect">
            <a:avLst>
              <a:gd name="adj" fmla="val 8456"/>
            </a:avLst>
          </a:prstGeom>
          <a:solidFill>
            <a:srgbClr val="EEEFF5"/>
          </a:solidFill>
          <a:ln/>
          <a:effectLst>
            <a:outerShdw blurRad="53340" dist="26670" dir="13500000" algn="bl" rotWithShape="0">
              <a:srgbClr val="FFFFFF">
                <a:alpha val="70000"/>
              </a:srgbClr>
            </a:outerShdw>
          </a:effectLst>
        </p:spPr>
      </p:sp>
      <p:sp>
        <p:nvSpPr>
          <p:cNvPr id="5" name="Text 2"/>
          <p:cNvSpPr/>
          <p:nvPr/>
        </p:nvSpPr>
        <p:spPr>
          <a:xfrm>
            <a:off x="974884" y="2262426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ea typeface="Barlow Bold" pitchFamily="34" charset="-122"/>
                <a:cs typeface="Barlow Bold" pitchFamily="34" charset="-120"/>
              </a:rPr>
              <a:t>Definición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974884" y="2748558"/>
            <a:ext cx="3272314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ea typeface="Montserrat" pitchFamily="34" charset="-122"/>
                <a:cs typeface="Montserrat" pitchFamily="34" charset="-120"/>
              </a:rPr>
              <a:t>El interés simple es el cálculo del interés generado sobre un capital, sin considerar el efecto de la capitalización.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4680347" y="2045851"/>
            <a:ext cx="3705463" cy="2306122"/>
          </a:xfrm>
          <a:prstGeom prst="roundRect">
            <a:avLst>
              <a:gd name="adj" fmla="val 8456"/>
            </a:avLst>
          </a:prstGeom>
          <a:solidFill>
            <a:srgbClr val="EEEFF5"/>
          </a:solidFill>
          <a:ln/>
          <a:effectLst>
            <a:outerShdw blurRad="53340" dist="26670" dir="13500000" algn="bl" rotWithShape="0">
              <a:srgbClr val="FFFFFF">
                <a:alpha val="70000"/>
              </a:srgbClr>
            </a:outerShdw>
          </a:effectLst>
        </p:spPr>
      </p:sp>
      <p:sp>
        <p:nvSpPr>
          <p:cNvPr id="8" name="Text 5"/>
          <p:cNvSpPr/>
          <p:nvPr/>
        </p:nvSpPr>
        <p:spPr>
          <a:xfrm>
            <a:off x="4896922" y="2262426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ea typeface="Barlow Bold" pitchFamily="34" charset="-122"/>
                <a:cs typeface="Barlow Bold" pitchFamily="34" charset="-120"/>
              </a:rPr>
              <a:t>Fórmula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896922" y="2748558"/>
            <a:ext cx="3272314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ea typeface="Montserrat" pitchFamily="34" charset="-122"/>
                <a:cs typeface="Montserrat" pitchFamily="34" charset="-120"/>
              </a:rPr>
              <a:t>Interés simple = Capital x Tasa de interés x Tiempo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758309" y="4568547"/>
            <a:ext cx="3705463" cy="2652832"/>
          </a:xfrm>
          <a:prstGeom prst="roundRect">
            <a:avLst>
              <a:gd name="adj" fmla="val 7350"/>
            </a:avLst>
          </a:prstGeom>
          <a:solidFill>
            <a:srgbClr val="EEEFF5"/>
          </a:solidFill>
          <a:ln/>
          <a:effectLst>
            <a:outerShdw blurRad="53340" dist="26670" dir="13500000" algn="bl" rotWithShape="0">
              <a:srgbClr val="FFFFFF">
                <a:alpha val="70000"/>
              </a:srgbClr>
            </a:outerShdw>
          </a:effectLst>
        </p:spPr>
      </p:sp>
      <p:sp>
        <p:nvSpPr>
          <p:cNvPr id="11" name="Text 8"/>
          <p:cNvSpPr/>
          <p:nvPr/>
        </p:nvSpPr>
        <p:spPr>
          <a:xfrm>
            <a:off x="974884" y="4785122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ea typeface="Barlow Bold" pitchFamily="34" charset="-122"/>
                <a:cs typeface="Barlow Bold" pitchFamily="34" charset="-120"/>
              </a:rPr>
              <a:t>Aplicaciones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74884" y="5271254"/>
            <a:ext cx="3272314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ea typeface="Montserrat" pitchFamily="34" charset="-122"/>
                <a:cs typeface="Montserrat" pitchFamily="34" charset="-120"/>
              </a:rPr>
              <a:t>Útil para préstamos a corto plazo, inversiones simples y cálculos básicos de rentabilidad.</a:t>
            </a:r>
            <a:endParaRPr lang="en-US" sz="1700" dirty="0"/>
          </a:p>
        </p:txBody>
      </p:sp>
      <p:sp>
        <p:nvSpPr>
          <p:cNvPr id="13" name="Shape 10"/>
          <p:cNvSpPr/>
          <p:nvPr/>
        </p:nvSpPr>
        <p:spPr>
          <a:xfrm>
            <a:off x="4680347" y="4568547"/>
            <a:ext cx="3705463" cy="2652832"/>
          </a:xfrm>
          <a:prstGeom prst="roundRect">
            <a:avLst>
              <a:gd name="adj" fmla="val 7350"/>
            </a:avLst>
          </a:prstGeom>
          <a:solidFill>
            <a:srgbClr val="EEEFF5"/>
          </a:solidFill>
          <a:ln/>
          <a:effectLst>
            <a:outerShdw blurRad="53340" dist="26670" dir="13500000" algn="bl" rotWithShape="0">
              <a:srgbClr val="FFFFFF">
                <a:alpha val="70000"/>
              </a:srgbClr>
            </a:outerShdw>
          </a:effectLst>
        </p:spPr>
      </p:sp>
      <p:sp>
        <p:nvSpPr>
          <p:cNvPr id="14" name="Text 11"/>
          <p:cNvSpPr/>
          <p:nvPr/>
        </p:nvSpPr>
        <p:spPr>
          <a:xfrm>
            <a:off x="4896922" y="4785122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ea typeface="Barlow Bold" pitchFamily="34" charset="-122"/>
                <a:cs typeface="Barlow Bold" pitchFamily="34" charset="-120"/>
              </a:rPr>
              <a:t>Ventajas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4896922" y="5271254"/>
            <a:ext cx="3272314" cy="1733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ea typeface="Montserrat" pitchFamily="34" charset="-122"/>
                <a:cs typeface="Montserrat" pitchFamily="34" charset="-120"/>
              </a:rPr>
              <a:t>Fácil de calcular y comprender, ideal para emprendedores que necesitan tomar decisiones rápidas.</a:t>
            </a:r>
            <a:endParaRPr lang="en-US" sz="17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734906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960358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ea typeface="Barlow Bold" pitchFamily="34" charset="-122"/>
                <a:cs typeface="Barlow Bold" pitchFamily="34" charset="-120"/>
              </a:rPr>
              <a:t>Interés Compuesto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554391" y="1997988"/>
            <a:ext cx="30480" cy="5271254"/>
          </a:xfrm>
          <a:prstGeom prst="roundRect">
            <a:avLst>
              <a:gd name="adj" fmla="val 639750"/>
            </a:avLst>
          </a:prstGeom>
          <a:solidFill>
            <a:srgbClr val="C1C3D0"/>
          </a:solidFill>
          <a:ln/>
        </p:spPr>
      </p:sp>
      <p:sp>
        <p:nvSpPr>
          <p:cNvPr id="5" name="Shape 2"/>
          <p:cNvSpPr/>
          <p:nvPr/>
        </p:nvSpPr>
        <p:spPr>
          <a:xfrm>
            <a:off x="6782872" y="2470190"/>
            <a:ext cx="758309" cy="30480"/>
          </a:xfrm>
          <a:prstGeom prst="roundRect">
            <a:avLst>
              <a:gd name="adj" fmla="val 639750"/>
            </a:avLst>
          </a:prstGeom>
          <a:solidFill>
            <a:srgbClr val="C1C3D0"/>
          </a:solidFill>
          <a:ln/>
        </p:spPr>
      </p:sp>
      <p:sp>
        <p:nvSpPr>
          <p:cNvPr id="6" name="Shape 3"/>
          <p:cNvSpPr/>
          <p:nvPr/>
        </p:nvSpPr>
        <p:spPr>
          <a:xfrm>
            <a:off x="6325910" y="2241709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EEEFF5"/>
          </a:solidFill>
          <a:ln/>
          <a:effectLst>
            <a:outerShdw blurRad="53340" dist="26670" dir="13500000" algn="bl" rotWithShape="0">
              <a:srgbClr val="FFFFFF">
                <a:alpha val="70000"/>
              </a:srgbClr>
            </a:outerShdw>
          </a:effectLst>
        </p:spPr>
      </p:sp>
      <p:sp>
        <p:nvSpPr>
          <p:cNvPr id="7" name="Text 4"/>
          <p:cNvSpPr/>
          <p:nvPr/>
        </p:nvSpPr>
        <p:spPr>
          <a:xfrm>
            <a:off x="6509028" y="2314337"/>
            <a:ext cx="121087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72525"/>
                </a:solidFill>
                <a:ea typeface="Barlow Bold" pitchFamily="34" charset="-122"/>
                <a:cs typeface="Barlow Bold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7761208" y="2214563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ea typeface="Barlow Bold" pitchFamily="34" charset="-122"/>
                <a:cs typeface="Barlow Bold" pitchFamily="34" charset="-120"/>
              </a:rPr>
              <a:t>Capitalización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761208" y="2700695"/>
            <a:ext cx="6110883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ea typeface="Montserrat" pitchFamily="34" charset="-122"/>
                <a:cs typeface="Montserrat" pitchFamily="34" charset="-120"/>
              </a:rPr>
              <a:t>El interés compuesto reinvierte los intereses generados, lo que produce un crecimiento exponencial del capital.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6782872" y="4299466"/>
            <a:ext cx="758309" cy="30480"/>
          </a:xfrm>
          <a:prstGeom prst="roundRect">
            <a:avLst>
              <a:gd name="adj" fmla="val 639750"/>
            </a:avLst>
          </a:prstGeom>
          <a:solidFill>
            <a:srgbClr val="C1C3D0"/>
          </a:solidFill>
          <a:ln/>
        </p:spPr>
      </p:sp>
      <p:sp>
        <p:nvSpPr>
          <p:cNvPr id="11" name="Shape 8"/>
          <p:cNvSpPr/>
          <p:nvPr/>
        </p:nvSpPr>
        <p:spPr>
          <a:xfrm>
            <a:off x="6325910" y="4070985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EEEFF5"/>
          </a:solidFill>
          <a:ln/>
          <a:effectLst>
            <a:outerShdw blurRad="53340" dist="26670" dir="13500000" algn="bl" rotWithShape="0">
              <a:srgbClr val="FFFFFF">
                <a:alpha val="70000"/>
              </a:srgbClr>
            </a:outerShdw>
          </a:effectLst>
        </p:spPr>
      </p:sp>
      <p:sp>
        <p:nvSpPr>
          <p:cNvPr id="12" name="Text 9"/>
          <p:cNvSpPr/>
          <p:nvPr/>
        </p:nvSpPr>
        <p:spPr>
          <a:xfrm>
            <a:off x="6473785" y="4143613"/>
            <a:ext cx="191572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72525"/>
                </a:solidFill>
                <a:ea typeface="Barlow Bold" pitchFamily="34" charset="-122"/>
                <a:cs typeface="Barlow Bold" pitchFamily="34" charset="-120"/>
              </a:rPr>
              <a:t>2</a:t>
            </a:r>
            <a:endParaRPr lang="en-US" sz="2650" dirty="0"/>
          </a:p>
        </p:txBody>
      </p:sp>
      <p:sp>
        <p:nvSpPr>
          <p:cNvPr id="13" name="Text 10"/>
          <p:cNvSpPr/>
          <p:nvPr/>
        </p:nvSpPr>
        <p:spPr>
          <a:xfrm>
            <a:off x="7761208" y="4043839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ea typeface="Barlow Bold" pitchFamily="34" charset="-122"/>
                <a:cs typeface="Barlow Bold" pitchFamily="34" charset="-120"/>
              </a:rPr>
              <a:t>Fórmula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7761208" y="4529971"/>
            <a:ext cx="6110883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ea typeface="Montserrat" pitchFamily="34" charset="-122"/>
                <a:cs typeface="Montserrat" pitchFamily="34" charset="-120"/>
              </a:rPr>
              <a:t>Monto final = Capital inicial x (1 + Tasa de interés)^Tiempo</a:t>
            </a:r>
            <a:endParaRPr lang="en-US" sz="1700" dirty="0"/>
          </a:p>
        </p:txBody>
      </p:sp>
      <p:sp>
        <p:nvSpPr>
          <p:cNvPr id="15" name="Shape 12"/>
          <p:cNvSpPr/>
          <p:nvPr/>
        </p:nvSpPr>
        <p:spPr>
          <a:xfrm>
            <a:off x="6782872" y="6128742"/>
            <a:ext cx="758309" cy="30480"/>
          </a:xfrm>
          <a:prstGeom prst="roundRect">
            <a:avLst>
              <a:gd name="adj" fmla="val 639750"/>
            </a:avLst>
          </a:prstGeom>
          <a:solidFill>
            <a:srgbClr val="C1C3D0"/>
          </a:solidFill>
          <a:ln/>
        </p:spPr>
      </p:sp>
      <p:sp>
        <p:nvSpPr>
          <p:cNvPr id="16" name="Shape 13"/>
          <p:cNvSpPr/>
          <p:nvPr/>
        </p:nvSpPr>
        <p:spPr>
          <a:xfrm>
            <a:off x="6325910" y="5900261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EEEFF5"/>
          </a:solidFill>
          <a:ln/>
          <a:effectLst>
            <a:outerShdw blurRad="53340" dist="26670" dir="13500000" algn="bl" rotWithShape="0">
              <a:srgbClr val="FFFFFF">
                <a:alpha val="70000"/>
              </a:srgbClr>
            </a:outerShdw>
          </a:effectLst>
        </p:spPr>
      </p:sp>
      <p:sp>
        <p:nvSpPr>
          <p:cNvPr id="17" name="Text 14"/>
          <p:cNvSpPr/>
          <p:nvPr/>
        </p:nvSpPr>
        <p:spPr>
          <a:xfrm>
            <a:off x="6477238" y="5972889"/>
            <a:ext cx="184666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72525"/>
                </a:solidFill>
                <a:ea typeface="Barlow Bold" pitchFamily="34" charset="-122"/>
                <a:cs typeface="Barlow Bold" pitchFamily="34" charset="-120"/>
              </a:rPr>
              <a:t>3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7761208" y="5873115"/>
            <a:ext cx="3085267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ea typeface="Barlow Bold" pitchFamily="34" charset="-122"/>
                <a:cs typeface="Barlow Bold" pitchFamily="34" charset="-120"/>
              </a:rPr>
              <a:t>Beneficios a Largo Plazo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7761208" y="6359247"/>
            <a:ext cx="6110883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ea typeface="Montserrat" pitchFamily="34" charset="-122"/>
                <a:cs typeface="Montserrat" pitchFamily="34" charset="-120"/>
              </a:rPr>
              <a:t>Es más eficaz para inversiones a largo plazo, donde el efecto de la capitalización se maximiza.</a:t>
            </a:r>
            <a:endParaRPr lang="en-US" sz="17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70819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2921812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ea typeface="Barlow Bold" pitchFamily="34" charset="-122"/>
                <a:cs typeface="Barlow Bold" pitchFamily="34" charset="-120"/>
              </a:rPr>
              <a:t>Ejemplos Aplicativos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58309" y="4169293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EEEFF5"/>
          </a:solidFill>
          <a:ln/>
          <a:effectLst>
            <a:outerShdw blurRad="53340" dist="26670" dir="13500000" algn="bl" rotWithShape="0">
              <a:srgbClr val="FFFFFF">
                <a:alpha val="70000"/>
              </a:srgbClr>
            </a:outerShdw>
          </a:effectLst>
        </p:spPr>
      </p:sp>
      <p:sp>
        <p:nvSpPr>
          <p:cNvPr id="5" name="Text 2"/>
          <p:cNvSpPr/>
          <p:nvPr/>
        </p:nvSpPr>
        <p:spPr>
          <a:xfrm>
            <a:off x="941427" y="4241918"/>
            <a:ext cx="121087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72525"/>
                </a:solidFill>
                <a:ea typeface="Barlow Bold" pitchFamily="34" charset="-122"/>
                <a:cs typeface="Barlow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462326" y="4169293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ea typeface="Barlow Bold" pitchFamily="34" charset="-122"/>
                <a:cs typeface="Barlow Bold" pitchFamily="34" charset="-120"/>
              </a:rPr>
              <a:t>Préstamos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462326" y="4655425"/>
            <a:ext cx="5744647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ea typeface="Montserrat" pitchFamily="34" charset="-122"/>
                <a:cs typeface="Montserrat" pitchFamily="34" charset="-120"/>
              </a:rPr>
              <a:t>Calcular el costo total de un préstamo, incluyendo intereses y amortizaciones.</a:t>
            </a:r>
            <a:endParaRPr lang="en-US" sz="1700" dirty="0"/>
          </a:p>
        </p:txBody>
      </p:sp>
      <p:sp>
        <p:nvSpPr>
          <p:cNvPr id="8" name="Shape 5"/>
          <p:cNvSpPr/>
          <p:nvPr/>
        </p:nvSpPr>
        <p:spPr>
          <a:xfrm>
            <a:off x="7423547" y="4169290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EEEFF5"/>
          </a:solidFill>
          <a:ln/>
          <a:effectLst>
            <a:outerShdw blurRad="53340" dist="26670" dir="13500000" algn="bl" rotWithShape="0">
              <a:srgbClr val="FFFFFF">
                <a:alpha val="70000"/>
              </a:srgbClr>
            </a:outerShdw>
          </a:effectLst>
        </p:spPr>
      </p:sp>
      <p:sp>
        <p:nvSpPr>
          <p:cNvPr id="9" name="Text 6"/>
          <p:cNvSpPr/>
          <p:nvPr/>
        </p:nvSpPr>
        <p:spPr>
          <a:xfrm>
            <a:off x="7571423" y="4241921"/>
            <a:ext cx="191572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72525"/>
                </a:solidFill>
                <a:ea typeface="Barlow Bold" pitchFamily="34" charset="-122"/>
                <a:cs typeface="Barlow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8127563" y="4169293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ea typeface="Barlow Bold" pitchFamily="34" charset="-122"/>
                <a:cs typeface="Barlow Bold" pitchFamily="34" charset="-120"/>
              </a:rPr>
              <a:t>Inversiones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8127563" y="4655425"/>
            <a:ext cx="5744647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ea typeface="Montserrat" pitchFamily="34" charset="-122"/>
                <a:cs typeface="Montserrat" pitchFamily="34" charset="-120"/>
              </a:rPr>
              <a:t>Proyectar el rendimiento de una inversión a lo largo del tiempo, considerando el interés compuesto.</a:t>
            </a:r>
            <a:endParaRPr lang="en-US" sz="1700" dirty="0"/>
          </a:p>
        </p:txBody>
      </p:sp>
      <p:sp>
        <p:nvSpPr>
          <p:cNvPr id="12" name="Shape 9"/>
          <p:cNvSpPr/>
          <p:nvPr/>
        </p:nvSpPr>
        <p:spPr>
          <a:xfrm>
            <a:off x="758309" y="5809138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EEEFF5"/>
          </a:solidFill>
          <a:ln/>
          <a:effectLst>
            <a:outerShdw blurRad="53340" dist="26670" dir="13500000" algn="bl" rotWithShape="0">
              <a:srgbClr val="FFFFFF">
                <a:alpha val="70000"/>
              </a:srgbClr>
            </a:outerShdw>
          </a:effectLst>
        </p:spPr>
      </p:sp>
      <p:sp>
        <p:nvSpPr>
          <p:cNvPr id="13" name="Text 10"/>
          <p:cNvSpPr/>
          <p:nvPr/>
        </p:nvSpPr>
        <p:spPr>
          <a:xfrm>
            <a:off x="909638" y="5881769"/>
            <a:ext cx="184666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72525"/>
                </a:solidFill>
                <a:ea typeface="Barlow Bold" pitchFamily="34" charset="-122"/>
                <a:cs typeface="Barlow Bold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462326" y="5809141"/>
            <a:ext cx="3230404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ea typeface="Barlow Bold" pitchFamily="34" charset="-122"/>
                <a:cs typeface="Barlow Bold" pitchFamily="34" charset="-120"/>
              </a:rPr>
              <a:t>Planes de Financiamiento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462326" y="6295273"/>
            <a:ext cx="5744647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ea typeface="Montserrat" pitchFamily="34" charset="-122"/>
                <a:cs typeface="Montserrat" pitchFamily="34" charset="-120"/>
              </a:rPr>
              <a:t>Diseñar planes de financiamiento óptimos para emprendimientos, evaluando tasas y plazos.</a:t>
            </a:r>
            <a:endParaRPr lang="en-US" sz="1700" dirty="0"/>
          </a:p>
        </p:txBody>
      </p:sp>
      <p:sp>
        <p:nvSpPr>
          <p:cNvPr id="16" name="Shape 13"/>
          <p:cNvSpPr/>
          <p:nvPr/>
        </p:nvSpPr>
        <p:spPr>
          <a:xfrm>
            <a:off x="7423547" y="5809138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EEEFF5"/>
          </a:solidFill>
          <a:ln/>
          <a:effectLst>
            <a:outerShdw blurRad="53340" dist="26670" dir="13500000" algn="bl" rotWithShape="0">
              <a:srgbClr val="FFFFFF">
                <a:alpha val="70000"/>
              </a:srgbClr>
            </a:outerShdw>
          </a:effectLst>
        </p:spPr>
      </p:sp>
      <p:sp>
        <p:nvSpPr>
          <p:cNvPr id="17" name="Text 14"/>
          <p:cNvSpPr/>
          <p:nvPr/>
        </p:nvSpPr>
        <p:spPr>
          <a:xfrm>
            <a:off x="7563803" y="5881769"/>
            <a:ext cx="206931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72525"/>
                </a:solidFill>
                <a:ea typeface="Barlow Bold" pitchFamily="34" charset="-122"/>
                <a:cs typeface="Barlow Bold" pitchFamily="34" charset="-120"/>
              </a:rPr>
              <a:t>4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8127563" y="5809141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ea typeface="Barlow Bold" pitchFamily="34" charset="-122"/>
                <a:cs typeface="Barlow Bold" pitchFamily="34" charset="-120"/>
              </a:rPr>
              <a:t>Flujos de Caja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8127563" y="6295273"/>
            <a:ext cx="5744647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ea typeface="Montserrat" pitchFamily="34" charset="-122"/>
                <a:cs typeface="Montserrat" pitchFamily="34" charset="-120"/>
              </a:rPr>
              <a:t>Analizar flujos de caja y proyecciones financieras para una toma de decisiones informada.</a:t>
            </a:r>
            <a:endParaRPr lang="en-US" sz="17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 rotWithShape="1">
          <a:blip r:embed="rId3"/>
          <a:srcRect b="2751"/>
          <a:stretch/>
        </p:blipFill>
        <p:spPr>
          <a:xfrm>
            <a:off x="9144000" y="1"/>
            <a:ext cx="5486400" cy="734449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04731" y="422266"/>
            <a:ext cx="7734538" cy="13246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200"/>
              </a:lnSpc>
              <a:buNone/>
            </a:pPr>
            <a:r>
              <a:rPr lang="en-US" sz="4150" b="1" dirty="0">
                <a:solidFill>
                  <a:srgbClr val="7068F4"/>
                </a:solidFill>
                <a:ea typeface="Barlow Bold" pitchFamily="34" charset="-122"/>
                <a:cs typeface="Barlow Bold" pitchFamily="34" charset="-120"/>
              </a:rPr>
              <a:t>Aplicación de la Matemática Financiera en Emprendimientos</a:t>
            </a:r>
            <a:endParaRPr lang="en-US" sz="41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731" y="2511742"/>
            <a:ext cx="1006793" cy="161091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013466" y="2713077"/>
            <a:ext cx="2649617" cy="331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ea typeface="Barlow Bold" pitchFamily="34" charset="-122"/>
                <a:cs typeface="Barlow Bold" pitchFamily="34" charset="-120"/>
              </a:rPr>
              <a:t>Planificación</a:t>
            </a:r>
            <a:endParaRPr lang="en-US" sz="2050" dirty="0"/>
          </a:p>
        </p:txBody>
      </p:sp>
      <p:sp>
        <p:nvSpPr>
          <p:cNvPr id="6" name="Text 2"/>
          <p:cNvSpPr/>
          <p:nvPr/>
        </p:nvSpPr>
        <p:spPr>
          <a:xfrm>
            <a:off x="2013466" y="3164919"/>
            <a:ext cx="6425803" cy="6441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ea typeface="Montserrat" pitchFamily="34" charset="-122"/>
                <a:cs typeface="Montserrat" pitchFamily="34" charset="-120"/>
              </a:rPr>
              <a:t>Utilizar la matemática financiera para desarrollar planes de negocio sólidos y proyecciones realistas.</a:t>
            </a:r>
            <a:endParaRPr lang="en-US" sz="15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731" y="4122658"/>
            <a:ext cx="1006793" cy="161091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013466" y="4323993"/>
            <a:ext cx="2649617" cy="331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ea typeface="Barlow Bold" pitchFamily="34" charset="-122"/>
                <a:cs typeface="Barlow Bold" pitchFamily="34" charset="-120"/>
              </a:rPr>
              <a:t>Toma de Decisiones</a:t>
            </a:r>
            <a:endParaRPr lang="en-US" sz="2050" dirty="0"/>
          </a:p>
        </p:txBody>
      </p:sp>
      <p:sp>
        <p:nvSpPr>
          <p:cNvPr id="9" name="Text 4"/>
          <p:cNvSpPr/>
          <p:nvPr/>
        </p:nvSpPr>
        <p:spPr>
          <a:xfrm>
            <a:off x="2013466" y="4775835"/>
            <a:ext cx="6425803" cy="6441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ea typeface="Montserrat" pitchFamily="34" charset="-122"/>
                <a:cs typeface="Montserrat" pitchFamily="34" charset="-120"/>
              </a:rPr>
              <a:t>Aplicar conceptos como VAN y TIR para evaluar la viabilidad de inversiones y proyectos.</a:t>
            </a:r>
            <a:endParaRPr lang="en-US" sz="15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4731" y="5733574"/>
            <a:ext cx="1006793" cy="161091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013466" y="5934908"/>
            <a:ext cx="2649617" cy="331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ea typeface="Barlow Bold" pitchFamily="34" charset="-122"/>
                <a:cs typeface="Barlow Bold" pitchFamily="34" charset="-120"/>
              </a:rPr>
              <a:t>Control y Monitoreo</a:t>
            </a:r>
            <a:endParaRPr lang="en-US" sz="2050" dirty="0"/>
          </a:p>
        </p:txBody>
      </p:sp>
      <p:sp>
        <p:nvSpPr>
          <p:cNvPr id="12" name="Text 6"/>
          <p:cNvSpPr/>
          <p:nvPr/>
        </p:nvSpPr>
        <p:spPr>
          <a:xfrm>
            <a:off x="2013466" y="6386751"/>
            <a:ext cx="6425803" cy="6441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ea typeface="Montserrat" pitchFamily="34" charset="-122"/>
                <a:cs typeface="Montserrat" pitchFamily="34" charset="-120"/>
              </a:rPr>
              <a:t>Realizar un seguimiento continuo de indicadores financieros clave para identificar oportunidades y riesgos.</a:t>
            </a:r>
            <a:endParaRPr lang="en-US" sz="15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5486400" cy="734906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2729151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ea typeface="Barlow Bold" pitchFamily="34" charset="-122"/>
                <a:cs typeface="Barlow Bold" pitchFamily="34" charset="-120"/>
              </a:rPr>
              <a:t>Conclusión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44709" y="3766780"/>
            <a:ext cx="7627382" cy="1733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La matemática financiera es una herramienta poderosa para emprendedores que desean maximizar el éxito de sus proyectos. Dominar estos conceptos clave les permitirá tomar decisiones más informadas, planificar con mayor precisión y alcanzar sus objetivos de crecimiento.</a:t>
            </a:r>
            <a:endParaRPr lang="en-US" sz="17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-248358"/>
            <a:ext cx="5486400" cy="734906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52463" y="359932"/>
            <a:ext cx="5241965" cy="6131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800"/>
              </a:lnSpc>
              <a:buNone/>
            </a:pPr>
            <a:r>
              <a:rPr lang="en-US" sz="3850" b="1" dirty="0">
                <a:solidFill>
                  <a:srgbClr val="7068F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Preguntas y Respuestas</a:t>
            </a:r>
            <a:endParaRPr lang="en-US" sz="385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463" y="1252663"/>
            <a:ext cx="466011" cy="46601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52463" y="1905006"/>
            <a:ext cx="7494032" cy="3065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272525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¿Cómo puedo aplicar la matemática financiera a mi emprendimiento?</a:t>
            </a:r>
            <a:endParaRPr lang="en-US" sz="19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" name="Text 2"/>
          <p:cNvSpPr/>
          <p:nvPr/>
        </p:nvSpPr>
        <p:spPr>
          <a:xfrm>
            <a:off x="652463" y="2323392"/>
            <a:ext cx="7839075" cy="5965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Desde la planificación financiera hasta el análisis de inversiones, la matemática financiera es clave para tomar decisiones informadas.</a:t>
            </a:r>
            <a:endParaRPr lang="en-US" sz="145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463" y="3479132"/>
            <a:ext cx="466011" cy="46601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52463" y="4131475"/>
            <a:ext cx="7015520" cy="3065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272525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¿Qué herramientas debo utilizar para hacer cálculos financieros?</a:t>
            </a:r>
            <a:endParaRPr lang="en-US" sz="19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9" name="Text 4"/>
          <p:cNvSpPr/>
          <p:nvPr/>
        </p:nvSpPr>
        <p:spPr>
          <a:xfrm>
            <a:off x="652463" y="4549861"/>
            <a:ext cx="7839075" cy="5965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Desde calculadoras hasta hojas de cálculo, existen diversas herramientas que facilitarán tus cálculos financieros.</a:t>
            </a:r>
            <a:endParaRPr lang="en-US" sz="145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2463" y="5705600"/>
            <a:ext cx="466011" cy="46601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52463" y="6357944"/>
            <a:ext cx="6877883" cy="3065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272525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¿Dónde puedo obtener capacitación en matemática financiera?</a:t>
            </a:r>
            <a:endParaRPr lang="en-US" sz="19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2" name="Text 6"/>
          <p:cNvSpPr/>
          <p:nvPr/>
        </p:nvSpPr>
        <p:spPr>
          <a:xfrm>
            <a:off x="652463" y="6776330"/>
            <a:ext cx="7839075" cy="5965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Cursos, talleres y asesoramiento de expertos pueden ayudarte a desarrollar tus habilidades en este ámbito.</a:t>
            </a:r>
            <a:endParaRPr lang="en-US" sz="145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Galería">
  <a:themeElements>
    <a:clrScheme name="Galería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ería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ería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23</TotalTime>
  <Words>514</Words>
  <Application>Microsoft Office PowerPoint</Application>
  <PresentationFormat>Personalizado</PresentationFormat>
  <Paragraphs>67</Paragraphs>
  <Slides>8</Slides>
  <Notes>8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</vt:i4>
      </vt:variant>
    </vt:vector>
  </HeadingPairs>
  <TitlesOfParts>
    <vt:vector size="16" baseType="lpstr">
      <vt:lpstr>Montserrat</vt:lpstr>
      <vt:lpstr>Calibri</vt:lpstr>
      <vt:lpstr>Arial Unicode MS</vt:lpstr>
      <vt:lpstr>Montserrat Bold</vt:lpstr>
      <vt:lpstr>Berlin Sans FB Demi</vt:lpstr>
      <vt:lpstr>Gill Sans MT</vt:lpstr>
      <vt:lpstr>Arial</vt:lpstr>
      <vt:lpstr>Galería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HP HP</cp:lastModifiedBy>
  <cp:revision>5</cp:revision>
  <dcterms:created xsi:type="dcterms:W3CDTF">2024-10-23T23:25:39Z</dcterms:created>
  <dcterms:modified xsi:type="dcterms:W3CDTF">2025-01-24T13:45:18Z</dcterms:modified>
</cp:coreProperties>
</file>